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7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naver.com/yally23232/220793223986" TargetMode="External"/><Relationship Id="rId2" Type="http://schemas.openxmlformats.org/officeDocument/2006/relationships/hyperlink" Target="https://colorscripter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eneb21.tistory.com/281" TargetMode="External"/><Relationship Id="rId5" Type="http://schemas.openxmlformats.org/officeDocument/2006/relationships/hyperlink" Target="http://deneb21.tistory.com/277" TargetMode="External"/><Relationship Id="rId4" Type="http://schemas.openxmlformats.org/officeDocument/2006/relationships/hyperlink" Target="http://blog.naver.com/nasu0210/220400926898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colorscripter.com/info#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colorscripter.com/info#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colorscripter.com/info#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A0B763-CDE5-40CF-A3E4-4390CB65A5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2017_07_06 </a:t>
            </a:r>
            <a:r>
              <a:rPr lang="ko-KR" altLang="en-US" dirty="0"/>
              <a:t>자율주행 자동차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0E8C61-3E3A-4ECA-BA59-A297E58994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손계원</a:t>
            </a:r>
          </a:p>
        </p:txBody>
      </p:sp>
    </p:spTree>
    <p:extLst>
      <p:ext uri="{BB962C8B-B14F-4D97-AF65-F5344CB8AC3E}">
        <p14:creationId xmlns:p14="http://schemas.microsoft.com/office/powerpoint/2010/main" val="664083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D17B7-CF7C-4BD9-8C17-769DC3B35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일정 계획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D49B98-DE93-4772-9AB2-994C0A7BB006}"/>
              </a:ext>
            </a:extLst>
          </p:cNvPr>
          <p:cNvSpPr txBox="1"/>
          <p:nvPr/>
        </p:nvSpPr>
        <p:spPr>
          <a:xfrm>
            <a:off x="1275126" y="1694576"/>
            <a:ext cx="49830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7/1~7/15 A</a:t>
            </a:r>
          </a:p>
          <a:p>
            <a:r>
              <a:rPr lang="ko-KR" altLang="en-US" dirty="0"/>
              <a:t>목표 </a:t>
            </a:r>
          </a:p>
          <a:p>
            <a:r>
              <a:rPr lang="en-US" altLang="ko-KR" dirty="0"/>
              <a:t>1.</a:t>
            </a:r>
            <a:r>
              <a:rPr lang="ko-KR" altLang="en-US" dirty="0"/>
              <a:t>자동차 기본 기능 구형</a:t>
            </a:r>
          </a:p>
          <a:p>
            <a:r>
              <a:rPr lang="en-US" altLang="ko-KR" dirty="0"/>
              <a:t>-</a:t>
            </a:r>
            <a:r>
              <a:rPr lang="ko-KR" altLang="en-US" dirty="0"/>
              <a:t>전진</a:t>
            </a:r>
            <a:r>
              <a:rPr lang="en-US" altLang="ko-KR" dirty="0"/>
              <a:t>, </a:t>
            </a:r>
            <a:r>
              <a:rPr lang="ko-KR" altLang="en-US" dirty="0"/>
              <a:t>후진</a:t>
            </a:r>
            <a:r>
              <a:rPr lang="en-US" altLang="ko-KR" dirty="0"/>
              <a:t>, </a:t>
            </a:r>
            <a:r>
              <a:rPr lang="ko-KR" altLang="en-US" dirty="0"/>
              <a:t>좌회전</a:t>
            </a:r>
            <a:r>
              <a:rPr lang="en-US" altLang="ko-KR" dirty="0"/>
              <a:t>, </a:t>
            </a:r>
            <a:r>
              <a:rPr lang="ko-KR" altLang="en-US" dirty="0"/>
              <a:t>우회전 기능 구현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센싱 기능 구현</a:t>
            </a:r>
          </a:p>
          <a:p>
            <a:r>
              <a:rPr lang="en-US" altLang="ko-KR" dirty="0"/>
              <a:t>-</a:t>
            </a:r>
            <a:r>
              <a:rPr lang="ko-KR" altLang="en-US" dirty="0"/>
              <a:t>조도 센서</a:t>
            </a:r>
            <a:r>
              <a:rPr lang="en-US" altLang="ko-KR" dirty="0"/>
              <a:t>, </a:t>
            </a:r>
            <a:r>
              <a:rPr lang="ko-KR" altLang="en-US" dirty="0"/>
              <a:t>적외선 센서 등 각 차에 한 개 이상 추가 센서 적용하기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주행 필드 제작</a:t>
            </a:r>
          </a:p>
          <a:p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CBA2DB-B55F-46A6-B368-49A45CF6553F}"/>
              </a:ext>
            </a:extLst>
          </p:cNvPr>
          <p:cNvSpPr txBox="1"/>
          <p:nvPr/>
        </p:nvSpPr>
        <p:spPr>
          <a:xfrm>
            <a:off x="1275126" y="4279899"/>
            <a:ext cx="47313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7/16-7/31 B</a:t>
            </a:r>
          </a:p>
          <a:p>
            <a:r>
              <a:rPr lang="ko-KR" altLang="en-US"/>
              <a:t>목표 </a:t>
            </a:r>
          </a:p>
          <a:p>
            <a:r>
              <a:rPr lang="en-US" altLang="ko-KR"/>
              <a:t>1. A</a:t>
            </a:r>
            <a:r>
              <a:rPr lang="ko-KR" altLang="en-US"/>
              <a:t>에서 구현한 기술을 가지고 알고리즘 제작</a:t>
            </a:r>
          </a:p>
          <a:p>
            <a:r>
              <a:rPr lang="en-US" altLang="ko-KR"/>
              <a:t>1. </a:t>
            </a:r>
            <a:r>
              <a:rPr lang="ko-KR" altLang="en-US"/>
              <a:t>주행 필드 완주</a:t>
            </a:r>
          </a:p>
          <a:p>
            <a:r>
              <a:rPr lang="en-US" altLang="ko-KR"/>
              <a:t>2. A</a:t>
            </a:r>
            <a:r>
              <a:rPr lang="ko-KR" altLang="en-US"/>
              <a:t>에서 적용한 이외 센서 추가 적용하여 완주</a:t>
            </a:r>
          </a:p>
          <a:p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1EAB6F-9AD2-401A-9A87-04CF725A1021}"/>
              </a:ext>
            </a:extLst>
          </p:cNvPr>
          <p:cNvSpPr txBox="1"/>
          <p:nvPr/>
        </p:nvSpPr>
        <p:spPr>
          <a:xfrm>
            <a:off x="7013196" y="1694576"/>
            <a:ext cx="48488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8/1 - 8/15 C</a:t>
            </a:r>
          </a:p>
          <a:p>
            <a:r>
              <a:rPr lang="ko-KR" altLang="en-US" dirty="0"/>
              <a:t>목표</a:t>
            </a:r>
          </a:p>
          <a:p>
            <a:r>
              <a:rPr lang="en-US" altLang="ko-KR" dirty="0"/>
              <a:t>1. A,B</a:t>
            </a:r>
            <a:r>
              <a:rPr lang="ko-KR" altLang="en-US" dirty="0"/>
              <a:t>에서 진행된 결과 영상 및 문서 작업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완주 시간 단축 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다른 차들에 적용된 기술 교차 적용</a:t>
            </a:r>
          </a:p>
          <a:p>
            <a:r>
              <a:rPr lang="en-US" altLang="ko-KR" dirty="0"/>
              <a:t>4. </a:t>
            </a:r>
            <a:r>
              <a:rPr lang="ko-KR" altLang="en-US"/>
              <a:t>작업 물 </a:t>
            </a:r>
            <a:r>
              <a:rPr lang="ko-KR" altLang="en-US" dirty="0"/>
              <a:t>정리된 문서화 작업하기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발생 이슈 및 해결책</a:t>
            </a:r>
            <a:r>
              <a:rPr lang="en-US" altLang="ko-KR" dirty="0"/>
              <a:t>, </a:t>
            </a:r>
            <a:r>
              <a:rPr lang="ko-KR" altLang="en-US" dirty="0"/>
              <a:t>회로도 등</a:t>
            </a:r>
          </a:p>
          <a:p>
            <a:r>
              <a:rPr lang="en-US" altLang="ko-KR" dirty="0"/>
              <a:t>5. </a:t>
            </a:r>
            <a:r>
              <a:rPr lang="ko-KR" altLang="en-US" dirty="0"/>
              <a:t>가능한 추가 기술 적용 </a:t>
            </a:r>
          </a:p>
        </p:txBody>
      </p:sp>
    </p:spTree>
    <p:extLst>
      <p:ext uri="{BB962C8B-B14F-4D97-AF65-F5344CB8AC3E}">
        <p14:creationId xmlns:p14="http://schemas.microsoft.com/office/powerpoint/2010/main" val="719616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2C056-B86E-46B8-97BC-72FB19CA8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자료 참고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89228B-D439-4B63-BE4F-A68D74B1C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https://colorscripter.com/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http://blog.naver.com/yally23232/220793223986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http://blog.naver.com/nasu0210/220400926898</a:t>
            </a:r>
            <a:endParaRPr lang="en-US" altLang="ko-KR" dirty="0"/>
          </a:p>
          <a:p>
            <a:r>
              <a:rPr lang="en-US" altLang="ko-KR" dirty="0">
                <a:hlinkClick r:id="rId5"/>
              </a:rPr>
              <a:t>http://deneb21.tistory.com/277</a:t>
            </a:r>
            <a:endParaRPr lang="en-US" altLang="ko-KR" dirty="0"/>
          </a:p>
          <a:p>
            <a:r>
              <a:rPr lang="en-US" altLang="ko-KR" dirty="0">
                <a:hlinkClick r:id="rId6"/>
              </a:rPr>
              <a:t>http://deneb21.tistory.com/281</a:t>
            </a:r>
            <a:endParaRPr lang="en-US" altLang="ko-KR" dirty="0"/>
          </a:p>
          <a:p>
            <a:r>
              <a:rPr lang="en-US" altLang="ko-KR" dirty="0"/>
              <a:t>http://chandong83.blog.me/220838436306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3211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E87FF5-A88D-438E-90D8-B9E0C87B9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Q&amp;A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6BE857-F97B-4D7A-A28B-86B70E01C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https://github.com/Sihan-Son/AutoPilotCar_rasp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3287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7C0A3B-E4E1-4218-8A13-42A4A0D6A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2423BD-6A49-4CCC-8E3F-EDD082C37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라즈베리파이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를 이용해 </a:t>
            </a:r>
            <a:r>
              <a:rPr lang="en-US" altLang="ko-KR" dirty="0"/>
              <a:t>DC</a:t>
            </a:r>
            <a:r>
              <a:rPr lang="ko-KR" altLang="en-US" dirty="0"/>
              <a:t>모터 컨트롤 시도</a:t>
            </a:r>
            <a:endParaRPr lang="en-US" altLang="ko-KR" dirty="0"/>
          </a:p>
          <a:p>
            <a:r>
              <a:rPr lang="en-US" altLang="ko-KR" dirty="0"/>
              <a:t>C</a:t>
            </a:r>
            <a:r>
              <a:rPr lang="ko-KR" altLang="en-US" dirty="0"/>
              <a:t>를 사용하기 위해선 </a:t>
            </a:r>
            <a:r>
              <a:rPr lang="en-US" altLang="ko-KR" dirty="0" err="1"/>
              <a:t>wiringPi</a:t>
            </a:r>
            <a:r>
              <a:rPr lang="ko-KR" altLang="en-US" dirty="0"/>
              <a:t>라는 라이브러리 필요</a:t>
            </a:r>
            <a:endParaRPr lang="en-US" altLang="ko-KR" dirty="0"/>
          </a:p>
          <a:p>
            <a:r>
              <a:rPr lang="en-US" altLang="ko-KR" dirty="0"/>
              <a:t>LED</a:t>
            </a:r>
            <a:r>
              <a:rPr lang="ko-KR" altLang="en-US" dirty="0"/>
              <a:t>를 </a:t>
            </a:r>
            <a:r>
              <a:rPr lang="en-US" altLang="ko-KR" dirty="0" err="1"/>
              <a:t>wiringPi</a:t>
            </a:r>
            <a:r>
              <a:rPr lang="ko-KR" altLang="en-US" dirty="0" err="1"/>
              <a:t>를</a:t>
            </a:r>
            <a:r>
              <a:rPr lang="ko-KR" altLang="en-US" dirty="0"/>
              <a:t> 가지고 컨트롤 성공</a:t>
            </a:r>
            <a:endParaRPr lang="en-US" altLang="ko-KR" dirty="0"/>
          </a:p>
          <a:p>
            <a:r>
              <a:rPr lang="ko-KR" altLang="en-US" dirty="0"/>
              <a:t>모터제어는 못함</a:t>
            </a:r>
            <a:endParaRPr lang="en-US" altLang="ko-KR" dirty="0"/>
          </a:p>
          <a:p>
            <a:r>
              <a:rPr lang="en-US" altLang="ko-KR" dirty="0"/>
              <a:t>L298N </a:t>
            </a:r>
            <a:r>
              <a:rPr lang="ko-KR" altLang="en-US" dirty="0"/>
              <a:t>모터 드라이브를 이용한 것은 대부분 </a:t>
            </a:r>
            <a:r>
              <a:rPr lang="ko-KR" altLang="en-US" dirty="0" err="1"/>
              <a:t>아두이노</a:t>
            </a:r>
            <a:r>
              <a:rPr lang="ko-KR" altLang="en-US" dirty="0"/>
              <a:t> 용 자료</a:t>
            </a:r>
          </a:p>
        </p:txBody>
      </p:sp>
    </p:spTree>
    <p:extLst>
      <p:ext uri="{BB962C8B-B14F-4D97-AF65-F5344CB8AC3E}">
        <p14:creationId xmlns:p14="http://schemas.microsoft.com/office/powerpoint/2010/main" val="3993680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56A332-1A0E-49C1-885B-691774BE8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11FEFC-8174-414C-9288-0B3E9DB21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서보</a:t>
            </a:r>
            <a:r>
              <a:rPr lang="ko-KR" altLang="en-US" dirty="0"/>
              <a:t> 모터는 </a:t>
            </a:r>
            <a:r>
              <a:rPr lang="en-US" altLang="ko-KR" dirty="0" err="1"/>
              <a:t>wiringPi</a:t>
            </a:r>
            <a:r>
              <a:rPr lang="ko-KR" altLang="en-US" dirty="0"/>
              <a:t>로 컨트롤 성공</a:t>
            </a:r>
            <a:endParaRPr lang="en-US" altLang="ko-KR" dirty="0"/>
          </a:p>
          <a:p>
            <a:r>
              <a:rPr lang="en-US" altLang="ko-KR" dirty="0"/>
              <a:t>DC </a:t>
            </a:r>
            <a:r>
              <a:rPr lang="ko-KR" altLang="en-US" dirty="0"/>
              <a:t>모터 제어는 </a:t>
            </a:r>
            <a:r>
              <a:rPr lang="en-US" altLang="ko-KR" dirty="0"/>
              <a:t>PWM</a:t>
            </a:r>
            <a:r>
              <a:rPr lang="ko-KR" altLang="en-US" dirty="0"/>
              <a:t>이 문제인 것으로 파악 됨</a:t>
            </a:r>
            <a:endParaRPr lang="en-US" altLang="ko-KR" dirty="0"/>
          </a:p>
          <a:p>
            <a:r>
              <a:rPr lang="en-US" altLang="ko-KR" dirty="0"/>
              <a:t>Python3.x</a:t>
            </a:r>
            <a:r>
              <a:rPr lang="ko-KR" altLang="en-US" dirty="0"/>
              <a:t>를 이용했으나 여전히 작동 </a:t>
            </a:r>
            <a:r>
              <a:rPr lang="en-US" altLang="ko-KR" dirty="0"/>
              <a:t>x</a:t>
            </a:r>
          </a:p>
          <a:p>
            <a:r>
              <a:rPr lang="en-US" altLang="ko-KR" dirty="0"/>
              <a:t>GPIO</a:t>
            </a:r>
            <a:r>
              <a:rPr lang="ko-KR" altLang="en-US" dirty="0"/>
              <a:t>핀 확인을 위해 </a:t>
            </a:r>
            <a:r>
              <a:rPr lang="en-US" altLang="ko-KR" dirty="0"/>
              <a:t>led</a:t>
            </a:r>
            <a:r>
              <a:rPr lang="ko-KR" altLang="en-US" dirty="0"/>
              <a:t>제어시도 했으나 되질 않음</a:t>
            </a:r>
            <a:endParaRPr lang="en-US" altLang="ko-KR" dirty="0"/>
          </a:p>
          <a:p>
            <a:r>
              <a:rPr lang="ko-KR" altLang="en-US" dirty="0" err="1"/>
              <a:t>쓰로틀링</a:t>
            </a:r>
            <a:r>
              <a:rPr lang="ko-KR" altLang="en-US" dirty="0"/>
              <a:t> 발생 했을 때 쇼트로 사망한 것으로 추정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0628_servo">
            <a:hlinkClick r:id="" action="ppaction://media"/>
            <a:extLst>
              <a:ext uri="{FF2B5EF4-FFF2-40B4-BE49-F238E27FC236}">
                <a16:creationId xmlns:a16="http://schemas.microsoft.com/office/drawing/2014/main" id="{CF4D1636-445A-4633-9B51-FC2B7BEAD0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00140" y="2249487"/>
            <a:ext cx="1400379" cy="24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709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C8FAF-81B8-457C-B527-E320C47A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846C69-85A1-4C05-B3A9-12FF36E1A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라즈베리로</a:t>
            </a:r>
            <a:r>
              <a:rPr lang="ko-KR" altLang="en-US" dirty="0"/>
              <a:t> 더 이상 진행 불가로 판단</a:t>
            </a:r>
            <a:endParaRPr lang="en-US" altLang="ko-KR" dirty="0"/>
          </a:p>
          <a:p>
            <a:r>
              <a:rPr lang="ko-KR" altLang="en-US" dirty="0" err="1"/>
              <a:t>아두이노로</a:t>
            </a:r>
            <a:r>
              <a:rPr lang="ko-KR" altLang="en-US" dirty="0"/>
              <a:t> 교체</a:t>
            </a:r>
            <a:endParaRPr lang="en-US" altLang="ko-KR" dirty="0"/>
          </a:p>
          <a:p>
            <a:r>
              <a:rPr lang="ko-KR" altLang="en-US" dirty="0" err="1"/>
              <a:t>아두이노에서</a:t>
            </a:r>
            <a:r>
              <a:rPr lang="ko-KR" altLang="en-US" dirty="0"/>
              <a:t> </a:t>
            </a:r>
            <a:r>
              <a:rPr lang="en-US" altLang="ko-KR" dirty="0"/>
              <a:t>L298N</a:t>
            </a:r>
            <a:r>
              <a:rPr lang="ko-KR" altLang="en-US" dirty="0"/>
              <a:t>을 이용해 </a:t>
            </a:r>
            <a:r>
              <a:rPr lang="en-US" altLang="ko-KR" dirty="0"/>
              <a:t>DC</a:t>
            </a:r>
            <a:r>
              <a:rPr lang="ko-KR" altLang="en-US" dirty="0"/>
              <a:t>모터 제어 성공</a:t>
            </a:r>
            <a:endParaRPr lang="en-US" altLang="ko-KR" dirty="0"/>
          </a:p>
          <a:p>
            <a:r>
              <a:rPr lang="ko-KR" altLang="en-US" dirty="0"/>
              <a:t>속도 조절도 가능</a:t>
            </a:r>
            <a:endParaRPr lang="en-US" altLang="ko-KR" dirty="0"/>
          </a:p>
        </p:txBody>
      </p:sp>
      <p:pic>
        <p:nvPicPr>
          <p:cNvPr id="4" name="0705_dc_motor_2">
            <a:hlinkClick r:id="" action="ppaction://media"/>
            <a:extLst>
              <a:ext uri="{FF2B5EF4-FFF2-40B4-BE49-F238E27FC236}">
                <a16:creationId xmlns:a16="http://schemas.microsoft.com/office/drawing/2014/main" id="{33200D96-EEEF-4878-B746-EDD75D9D02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14227" y="3884102"/>
            <a:ext cx="4307352" cy="241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56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C1640B-1273-4292-825E-FAF5D4AD1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진행상황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B2FD8E-B81A-46FF-8F38-0F05123E4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r>
              <a:rPr lang="ko-KR" altLang="en-US" dirty="0" err="1"/>
              <a:t>서보</a:t>
            </a:r>
            <a:r>
              <a:rPr lang="ko-KR" altLang="en-US" dirty="0"/>
              <a:t> 모터도 제어 성공</a:t>
            </a:r>
            <a:endParaRPr lang="en-US" altLang="ko-KR" dirty="0"/>
          </a:p>
          <a:p>
            <a:r>
              <a:rPr lang="ko-KR" altLang="en-US" dirty="0"/>
              <a:t>특정 각도 주는 법 터득</a:t>
            </a:r>
            <a:endParaRPr lang="en-US" altLang="ko-KR" dirty="0"/>
          </a:p>
          <a:p>
            <a:r>
              <a:rPr lang="ko-KR" altLang="en-US" dirty="0"/>
              <a:t>기본 주행 시스템 구축 성공 </a:t>
            </a:r>
          </a:p>
        </p:txBody>
      </p:sp>
      <p:pic>
        <p:nvPicPr>
          <p:cNvPr id="4" name="0705_first_drive">
            <a:hlinkClick r:id="" action="ppaction://media"/>
            <a:extLst>
              <a:ext uri="{FF2B5EF4-FFF2-40B4-BE49-F238E27FC236}">
                <a16:creationId xmlns:a16="http://schemas.microsoft.com/office/drawing/2014/main" id="{DCB179BF-F970-4774-83A2-6B8FD82B7D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75481" y="2249487"/>
            <a:ext cx="3918634" cy="219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79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A0AE48-CD12-4EA6-A2E0-7785B36C6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CODE</a:t>
            </a:r>
            <a:endParaRPr lang="ko-KR" altLang="en-US" dirty="0"/>
          </a:p>
        </p:txBody>
      </p:sp>
      <p:graphicFrame>
        <p:nvGraphicFramePr>
          <p:cNvPr id="9" name="내용 개체 틀 8">
            <a:extLst>
              <a:ext uri="{FF2B5EF4-FFF2-40B4-BE49-F238E27FC236}">
                <a16:creationId xmlns:a16="http://schemas.microsoft.com/office/drawing/2014/main" id="{B799150D-989A-45D2-8C29-3EDBD3131E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5798333"/>
              </p:ext>
            </p:extLst>
          </p:nvPr>
        </p:nvGraphicFramePr>
        <p:xfrm>
          <a:off x="1214501" y="1820411"/>
          <a:ext cx="4112508" cy="2610374"/>
        </p:xfrm>
        <a:graphic>
          <a:graphicData uri="http://schemas.openxmlformats.org/drawingml/2006/table">
            <a:tbl>
              <a:tblPr/>
              <a:tblGrid>
                <a:gridCol w="588819">
                  <a:extLst>
                    <a:ext uri="{9D8B030D-6E8A-4147-A177-3AD203B41FA5}">
                      <a16:colId xmlns:a16="http://schemas.microsoft.com/office/drawing/2014/main" val="577013464"/>
                    </a:ext>
                  </a:extLst>
                </a:gridCol>
                <a:gridCol w="3124522">
                  <a:extLst>
                    <a:ext uri="{9D8B030D-6E8A-4147-A177-3AD203B41FA5}">
                      <a16:colId xmlns:a16="http://schemas.microsoft.com/office/drawing/2014/main" val="2046299744"/>
                    </a:ext>
                  </a:extLst>
                </a:gridCol>
                <a:gridCol w="399167">
                  <a:extLst>
                    <a:ext uri="{9D8B030D-6E8A-4147-A177-3AD203B41FA5}">
                      <a16:colId xmlns:a16="http://schemas.microsoft.com/office/drawing/2014/main" val="3812231929"/>
                    </a:ext>
                  </a:extLst>
                </a:gridCol>
              </a:tblGrid>
              <a:tr h="2610374">
                <a:tc>
                  <a:txBody>
                    <a:bodyPr/>
                    <a:lstStyle/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3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4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5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6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7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8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9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11</a:t>
                      </a:r>
                    </a:p>
                  </a:txBody>
                  <a:tcPr marL="25429" marR="25429" marT="25429" marB="25429" anchor="ctr">
                    <a:lnL>
                      <a:noFill/>
                    </a:lnL>
                    <a:lnR w="19050" cap="flat" cmpd="sng" algn="ctr">
                      <a:solidFill>
                        <a:srgbClr val="4F4F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rgbClr val="999999"/>
                          </a:solidFill>
                          <a:effectLst/>
                          <a:latin typeface="Consolas" panose="020B0609020204030204" pitchFamily="49" charset="0"/>
                        </a:rPr>
                        <a:t>//</a:t>
                      </a:r>
                      <a:r>
                        <a:rPr lang="ko-KR" altLang="en-US" sz="1100" dirty="0">
                          <a:solidFill>
                            <a:srgbClr val="999999"/>
                          </a:solidFill>
                          <a:effectLst/>
                          <a:latin typeface="Consolas" panose="020B0609020204030204" pitchFamily="49" charset="0"/>
                        </a:rPr>
                        <a:t>모터 </a:t>
                      </a:r>
                      <a:r>
                        <a:rPr lang="en-US" sz="1100" dirty="0">
                          <a:solidFill>
                            <a:srgbClr val="999999"/>
                          </a:solidFill>
                          <a:effectLst/>
                          <a:latin typeface="Consolas" panose="020B0609020204030204" pitchFamily="49" charset="0"/>
                        </a:rPr>
                        <a:t>PIN </a:t>
                      </a:r>
                      <a:r>
                        <a:rPr lang="ko-KR" altLang="en-US" sz="1100" dirty="0">
                          <a:solidFill>
                            <a:srgbClr val="999999"/>
                          </a:solidFill>
                          <a:effectLst/>
                          <a:latin typeface="Consolas" panose="020B0609020204030204" pitchFamily="49" charset="0"/>
                        </a:rPr>
                        <a:t>설정</a:t>
                      </a:r>
                      <a:endParaRPr lang="ko-KR" altLang="en-US" sz="1100" dirty="0">
                        <a:solidFill>
                          <a:srgbClr val="F0F0F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rgbClr val="0086B3"/>
                          </a:solidFill>
                          <a:effectLst/>
                          <a:latin typeface="Consolas" panose="020B0609020204030204" pitchFamily="49" charset="0"/>
                        </a:rPr>
                        <a:t>#</a:t>
                      </a:r>
                      <a:r>
                        <a:rPr lang="en-US" sz="1100" dirty="0">
                          <a:solidFill>
                            <a:srgbClr val="0086B3"/>
                          </a:solidFill>
                          <a:effectLst/>
                          <a:latin typeface="Consolas" panose="020B0609020204030204" pitchFamily="49" charset="0"/>
                        </a:rPr>
                        <a:t>define</a:t>
                      </a: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IN1 </a:t>
                      </a:r>
                      <a:r>
                        <a:rPr lang="en-US" sz="1100" dirty="0">
                          <a:solidFill>
                            <a:srgbClr val="C10AFF"/>
                          </a:solidFill>
                          <a:effectLst/>
                          <a:latin typeface="Consolas" panose="020B0609020204030204" pitchFamily="49" charset="0"/>
                        </a:rPr>
                        <a:t>6</a:t>
                      </a: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100" dirty="0">
                          <a:solidFill>
                            <a:srgbClr val="999999"/>
                          </a:solidFill>
                          <a:effectLst/>
                          <a:latin typeface="Consolas" panose="020B0609020204030204" pitchFamily="49" charset="0"/>
                        </a:rPr>
                        <a:t>//forward</a:t>
                      </a:r>
                      <a:endParaRPr lang="en-US" sz="1100" dirty="0">
                        <a:solidFill>
                          <a:srgbClr val="F0F0F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86B3"/>
                          </a:solidFill>
                          <a:effectLst/>
                          <a:latin typeface="Consolas" panose="020B0609020204030204" pitchFamily="49" charset="0"/>
                        </a:rPr>
                        <a:t>#define</a:t>
                      </a: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IN2 </a:t>
                      </a:r>
                      <a:r>
                        <a:rPr lang="en-US" sz="1100" dirty="0">
                          <a:solidFill>
                            <a:srgbClr val="C10AFF"/>
                          </a:solidFill>
                          <a:effectLst/>
                          <a:latin typeface="Consolas" panose="020B0609020204030204" pitchFamily="49" charset="0"/>
                        </a:rPr>
                        <a:t>7</a:t>
                      </a: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100" dirty="0">
                          <a:solidFill>
                            <a:srgbClr val="999999"/>
                          </a:solidFill>
                          <a:effectLst/>
                          <a:latin typeface="Consolas" panose="020B0609020204030204" pitchFamily="49" charset="0"/>
                        </a:rPr>
                        <a:t>//backward</a:t>
                      </a:r>
                      <a:endParaRPr lang="en-US" sz="1100" dirty="0">
                        <a:solidFill>
                          <a:srgbClr val="F0F0F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86B3"/>
                          </a:solidFill>
                          <a:effectLst/>
                          <a:latin typeface="Consolas" panose="020B0609020204030204" pitchFamily="49" charset="0"/>
                        </a:rPr>
                        <a:t>#define</a:t>
                      </a: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IN3 </a:t>
                      </a:r>
                      <a:r>
                        <a:rPr lang="en-US" sz="1100" dirty="0">
                          <a:solidFill>
                            <a:srgbClr val="C10AFF"/>
                          </a:solidFill>
                          <a:effectLst/>
                          <a:latin typeface="Consolas" panose="020B0609020204030204" pitchFamily="49" charset="0"/>
                        </a:rPr>
                        <a:t>5</a:t>
                      </a:r>
                      <a:endParaRPr lang="en-US" sz="1100" dirty="0">
                        <a:solidFill>
                          <a:srgbClr val="F0F0F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86B3"/>
                          </a:solidFill>
                          <a:effectLst/>
                          <a:latin typeface="Consolas" panose="020B0609020204030204" pitchFamily="49" charset="0"/>
                        </a:rPr>
                        <a:t>#define</a:t>
                      </a: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IN4 </a:t>
                      </a:r>
                      <a:r>
                        <a:rPr lang="en-US" sz="1100" dirty="0">
                          <a:solidFill>
                            <a:srgbClr val="C10AFF"/>
                          </a:solidFill>
                          <a:effectLst/>
                          <a:latin typeface="Consolas" panose="020B0609020204030204" pitchFamily="49" charset="0"/>
                        </a:rPr>
                        <a:t>4</a:t>
                      </a:r>
                      <a:endParaRPr lang="en-US" sz="1100" dirty="0">
                        <a:solidFill>
                          <a:srgbClr val="F0F0F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86B3"/>
                          </a:solidFill>
                          <a:effectLst/>
                          <a:latin typeface="Consolas" panose="020B0609020204030204" pitchFamily="49" charset="0"/>
                        </a:rPr>
                        <a:t>#define</a:t>
                      </a: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ENA </a:t>
                      </a:r>
                      <a:r>
                        <a:rPr lang="en-US" sz="1100" dirty="0">
                          <a:solidFill>
                            <a:srgbClr val="C10AFF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100" dirty="0">
                          <a:solidFill>
                            <a:srgbClr val="999999"/>
                          </a:solidFill>
                          <a:effectLst/>
                          <a:latin typeface="Consolas" panose="020B0609020204030204" pitchFamily="49" charset="0"/>
                        </a:rPr>
                        <a:t>//in1,2</a:t>
                      </a:r>
                      <a:endParaRPr lang="en-US" sz="1100" dirty="0">
                        <a:solidFill>
                          <a:srgbClr val="F0F0F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86B3"/>
                          </a:solidFill>
                          <a:effectLst/>
                          <a:latin typeface="Consolas" panose="020B0609020204030204" pitchFamily="49" charset="0"/>
                        </a:rPr>
                        <a:t>#define</a:t>
                      </a: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ENB </a:t>
                      </a:r>
                      <a:r>
                        <a:rPr lang="en-US" sz="1100" dirty="0">
                          <a:solidFill>
                            <a:srgbClr val="C10AFF"/>
                          </a:solidFill>
                          <a:effectLst/>
                          <a:latin typeface="Consolas" panose="020B0609020204030204" pitchFamily="49" charset="0"/>
                        </a:rPr>
                        <a:t>9</a:t>
                      </a: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100" dirty="0">
                          <a:solidFill>
                            <a:srgbClr val="999999"/>
                          </a:solidFill>
                          <a:effectLst/>
                          <a:latin typeface="Consolas" panose="020B0609020204030204" pitchFamily="49" charset="0"/>
                        </a:rPr>
                        <a:t>// in3,4</a:t>
                      </a:r>
                      <a:endParaRPr lang="en-US" sz="1100" dirty="0">
                        <a:solidFill>
                          <a:srgbClr val="F0F0F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0" marR="0" marT="25429" marB="25429" anchor="ctr">
                    <a:lnL w="19050" cap="flat" cmpd="sng" algn="ctr">
                      <a:solidFill>
                        <a:srgbClr val="4F4F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u="none" strike="noStrike" dirty="0" err="1">
                          <a:solidFill>
                            <a:srgbClr val="FFFFFF"/>
                          </a:solidFill>
                          <a:effectLst/>
                          <a:hlinkClick r:id="rId2"/>
                        </a:rPr>
                        <a:t>cs</a:t>
                      </a:r>
                      <a:endParaRPr lang="en-US" sz="1100" dirty="0">
                        <a:effectLst/>
                      </a:endParaRPr>
                    </a:p>
                  </a:txBody>
                  <a:tcPr marL="0" marR="8476" marT="0" marB="16952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03968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EB7E7DA9-4141-44F3-878A-363A8039BE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3258053"/>
              </p:ext>
            </p:extLst>
          </p:nvPr>
        </p:nvGraphicFramePr>
        <p:xfrm>
          <a:off x="5772447" y="1820411"/>
          <a:ext cx="4999800" cy="2610374"/>
        </p:xfrm>
        <a:graphic>
          <a:graphicData uri="http://schemas.openxmlformats.org/drawingml/2006/table">
            <a:tbl>
              <a:tblPr/>
              <a:tblGrid>
                <a:gridCol w="652264">
                  <a:extLst>
                    <a:ext uri="{9D8B030D-6E8A-4147-A177-3AD203B41FA5}">
                      <a16:colId xmlns:a16="http://schemas.microsoft.com/office/drawing/2014/main" val="461771975"/>
                    </a:ext>
                  </a:extLst>
                </a:gridCol>
                <a:gridCol w="3910526">
                  <a:extLst>
                    <a:ext uri="{9D8B030D-6E8A-4147-A177-3AD203B41FA5}">
                      <a16:colId xmlns:a16="http://schemas.microsoft.com/office/drawing/2014/main" val="1978208619"/>
                    </a:ext>
                  </a:extLst>
                </a:gridCol>
                <a:gridCol w="437010">
                  <a:extLst>
                    <a:ext uri="{9D8B030D-6E8A-4147-A177-3AD203B41FA5}">
                      <a16:colId xmlns:a16="http://schemas.microsoft.com/office/drawing/2014/main" val="3646243610"/>
                    </a:ext>
                  </a:extLst>
                </a:gridCol>
              </a:tblGrid>
              <a:tr h="2610374">
                <a:tc>
                  <a:txBody>
                    <a:bodyPr/>
                    <a:lstStyle/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3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4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5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6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7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8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9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10</a:t>
                      </a:r>
                    </a:p>
                  </a:txBody>
                  <a:tcPr marL="19009" marR="19009" marT="19009" marB="19009" anchor="ctr">
                    <a:lnL>
                      <a:noFill/>
                    </a:lnL>
                    <a:lnR w="19050" cap="flat" cmpd="sng" algn="ctr">
                      <a:solidFill>
                        <a:srgbClr val="4F4F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solidFill>
                            <a:srgbClr val="FF3399"/>
                          </a:solidFill>
                          <a:effectLst/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setup() {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</a:t>
                      </a:r>
                      <a:r>
                        <a:rPr lang="en-US" sz="1050" dirty="0">
                          <a:solidFill>
                            <a:srgbClr val="999999"/>
                          </a:solidFill>
                          <a:effectLst/>
                          <a:latin typeface="Consolas" panose="020B0609020204030204" pitchFamily="49" charset="0"/>
                        </a:rPr>
                        <a:t>// put your setup code here, to run once:</a:t>
                      </a:r>
                      <a:endParaRPr lang="en-US" sz="1050" dirty="0">
                        <a:solidFill>
                          <a:srgbClr val="F0F0F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</a:t>
                      </a:r>
                      <a:r>
                        <a:rPr lang="en-US" sz="105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pinMode</a:t>
                      </a: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(IN1, OUTPUT);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</a:t>
                      </a:r>
                      <a:r>
                        <a:rPr lang="en-US" sz="105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pinMode</a:t>
                      </a: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(IN2, OUTPUT);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</a:t>
                      </a:r>
                      <a:r>
                        <a:rPr lang="en-US" sz="105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pinMode</a:t>
                      </a: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(IN3, OUTPUT);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</a:t>
                      </a:r>
                      <a:r>
                        <a:rPr lang="en-US" sz="105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pinMode</a:t>
                      </a: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(IN4, OUTPUT);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</a:t>
                      </a:r>
                      <a:r>
                        <a:rPr lang="en-US" sz="105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pinMode</a:t>
                      </a: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(ENA, OUTPUT);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</a:t>
                      </a:r>
                      <a:r>
                        <a:rPr lang="en-US" sz="105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pinMode</a:t>
                      </a: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(ENB, OUTPUT);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 marL="0" marR="0" marT="19009" marB="19009" anchor="ctr">
                    <a:lnL w="19050" cap="flat" cmpd="sng" algn="ctr">
                      <a:solidFill>
                        <a:srgbClr val="4F4F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050" u="none" strike="noStrike" dirty="0" err="1">
                          <a:solidFill>
                            <a:srgbClr val="FFFFFF"/>
                          </a:solidFill>
                          <a:effectLst/>
                          <a:hlinkClick r:id="rId2"/>
                        </a:rPr>
                        <a:t>cs</a:t>
                      </a:r>
                      <a:endParaRPr lang="en-US" sz="1050" dirty="0">
                        <a:effectLst/>
                      </a:endParaRPr>
                    </a:p>
                  </a:txBody>
                  <a:tcPr marL="0" marR="6336" marT="0" marB="12673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1360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8188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27E9DE-2FC0-4841-8165-15615A252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CODE</a:t>
            </a:r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FF90B6A-CF1B-4AE4-AE75-61AAEAF062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207165"/>
              </p:ext>
            </p:extLst>
          </p:nvPr>
        </p:nvGraphicFramePr>
        <p:xfrm>
          <a:off x="1141412" y="2097088"/>
          <a:ext cx="4974162" cy="2386253"/>
        </p:xfrm>
        <a:graphic>
          <a:graphicData uri="http://schemas.openxmlformats.org/drawingml/2006/table">
            <a:tbl>
              <a:tblPr/>
              <a:tblGrid>
                <a:gridCol w="448611">
                  <a:extLst>
                    <a:ext uri="{9D8B030D-6E8A-4147-A177-3AD203B41FA5}">
                      <a16:colId xmlns:a16="http://schemas.microsoft.com/office/drawing/2014/main" val="774351494"/>
                    </a:ext>
                  </a:extLst>
                </a:gridCol>
                <a:gridCol w="4060848">
                  <a:extLst>
                    <a:ext uri="{9D8B030D-6E8A-4147-A177-3AD203B41FA5}">
                      <a16:colId xmlns:a16="http://schemas.microsoft.com/office/drawing/2014/main" val="859433878"/>
                    </a:ext>
                  </a:extLst>
                </a:gridCol>
                <a:gridCol w="464703">
                  <a:extLst>
                    <a:ext uri="{9D8B030D-6E8A-4147-A177-3AD203B41FA5}">
                      <a16:colId xmlns:a16="http://schemas.microsoft.com/office/drawing/2014/main" val="2080798456"/>
                    </a:ext>
                  </a:extLst>
                </a:gridCol>
              </a:tblGrid>
              <a:tr h="2386253">
                <a:tc>
                  <a:txBody>
                    <a:bodyPr/>
                    <a:lstStyle/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3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4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5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6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7</a:t>
                      </a:r>
                    </a:p>
                  </a:txBody>
                  <a:tcPr marL="27210" marR="27210" marT="27210" marB="27210" anchor="ctr">
                    <a:lnL>
                      <a:noFill/>
                    </a:lnL>
                    <a:lnR w="19050" cap="flat" cmpd="sng" algn="ctr">
                      <a:solidFill>
                        <a:srgbClr val="4F4F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FF3399"/>
                          </a:solidFill>
                          <a:effectLst/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90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setMotorSpeed</a:t>
                      </a: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900" dirty="0">
                          <a:solidFill>
                            <a:srgbClr val="FF3399"/>
                          </a:solidFill>
                          <a:effectLst/>
                          <a:latin typeface="Consolas" panose="020B0609020204030204" pitchFamily="49" charset="0"/>
                        </a:rPr>
                        <a:t>unsigned</a:t>
                      </a: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900" dirty="0">
                          <a:solidFill>
                            <a:srgbClr val="4BE6FA"/>
                          </a:solidFill>
                          <a:effectLst/>
                          <a:latin typeface="Consolas" panose="020B0609020204030204" pitchFamily="49" charset="0"/>
                        </a:rPr>
                        <a:t>char</a:t>
                      </a: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mode, </a:t>
                      </a:r>
                      <a:r>
                        <a:rPr lang="en-US" sz="900" dirty="0">
                          <a:solidFill>
                            <a:srgbClr val="FF3399"/>
                          </a:solidFill>
                          <a:effectLst/>
                          <a:latin typeface="Consolas" panose="020B0609020204030204" pitchFamily="49" charset="0"/>
                        </a:rPr>
                        <a:t>unsigned</a:t>
                      </a: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900" dirty="0">
                          <a:solidFill>
                            <a:srgbClr val="4BE6FA"/>
                          </a:solidFill>
                          <a:effectLst/>
                          <a:latin typeface="Consolas" panose="020B0609020204030204" pitchFamily="49" charset="0"/>
                        </a:rPr>
                        <a:t>char</a:t>
                      </a: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speed){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  </a:t>
                      </a:r>
                      <a:r>
                        <a:rPr lang="en-US" sz="90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analogWrite</a:t>
                      </a: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(ENA, speed);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  </a:t>
                      </a:r>
                      <a:r>
                        <a:rPr lang="en-US" sz="90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analogWrite</a:t>
                      </a: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(ENB, speed);    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 marL="0" marR="0" marT="27210" marB="27210" anchor="ctr">
                    <a:lnL w="19050" cap="flat" cmpd="sng" algn="ctr">
                      <a:solidFill>
                        <a:srgbClr val="4F4F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900" u="none" strike="noStrike" dirty="0" err="1">
                          <a:solidFill>
                            <a:srgbClr val="FFFFFF"/>
                          </a:solidFill>
                          <a:effectLst/>
                          <a:hlinkClick r:id="rId2"/>
                        </a:rPr>
                        <a:t>cs</a:t>
                      </a:r>
                      <a:endParaRPr lang="en-US" sz="900" dirty="0">
                        <a:effectLst/>
                      </a:endParaRPr>
                    </a:p>
                  </a:txBody>
                  <a:tcPr marL="0" marR="9070" marT="0" marB="1814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27654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F3DF9C67-3B78-4EA7-95F5-86CD188B90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6155300"/>
              </p:ext>
            </p:extLst>
          </p:nvPr>
        </p:nvGraphicFramePr>
        <p:xfrm>
          <a:off x="6610524" y="2097088"/>
          <a:ext cx="4597167" cy="2386253"/>
        </p:xfrm>
        <a:graphic>
          <a:graphicData uri="http://schemas.openxmlformats.org/drawingml/2006/table">
            <a:tbl>
              <a:tblPr/>
              <a:tblGrid>
                <a:gridCol w="592751">
                  <a:extLst>
                    <a:ext uri="{9D8B030D-6E8A-4147-A177-3AD203B41FA5}">
                      <a16:colId xmlns:a16="http://schemas.microsoft.com/office/drawing/2014/main" val="2380735320"/>
                    </a:ext>
                  </a:extLst>
                </a:gridCol>
                <a:gridCol w="3029260">
                  <a:extLst>
                    <a:ext uri="{9D8B030D-6E8A-4147-A177-3AD203B41FA5}">
                      <a16:colId xmlns:a16="http://schemas.microsoft.com/office/drawing/2014/main" val="1368495416"/>
                    </a:ext>
                  </a:extLst>
                </a:gridCol>
                <a:gridCol w="975156">
                  <a:extLst>
                    <a:ext uri="{9D8B030D-6E8A-4147-A177-3AD203B41FA5}">
                      <a16:colId xmlns:a16="http://schemas.microsoft.com/office/drawing/2014/main" val="1343158946"/>
                    </a:ext>
                  </a:extLst>
                </a:gridCol>
              </a:tblGrid>
              <a:tr h="2386253">
                <a:tc>
                  <a:txBody>
                    <a:bodyPr/>
                    <a:lstStyle/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3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4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5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6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7</a:t>
                      </a:r>
                    </a:p>
                  </a:txBody>
                  <a:tcPr marL="34777" marR="34777" marT="34777" marB="34777" anchor="ctr">
                    <a:lnL>
                      <a:noFill/>
                    </a:lnL>
                    <a:lnR w="19050" cap="flat" cmpd="sng" algn="ctr">
                      <a:solidFill>
                        <a:srgbClr val="4F4F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FF3399"/>
                          </a:solidFill>
                          <a:effectLst/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10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forward(){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digitalWrite(IN1, HIGH);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digitalWrite(IN2, LOW);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digitalWrite(IN3, HIGH);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digitalWrite(IN4, LOW);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</a:txBody>
                  <a:tcPr marL="0" marR="0" marT="34777" marB="34777" anchor="ctr">
                    <a:lnL w="19050" cap="flat" cmpd="sng" algn="ctr">
                      <a:solidFill>
                        <a:srgbClr val="4F4F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u="none" strike="noStrike" dirty="0" err="1">
                          <a:solidFill>
                            <a:srgbClr val="FFFFFF"/>
                          </a:solidFill>
                          <a:effectLst/>
                          <a:hlinkClick r:id="rId2"/>
                        </a:rPr>
                        <a:t>cs</a:t>
                      </a:r>
                      <a:endParaRPr lang="en-US" sz="1100" dirty="0">
                        <a:effectLst/>
                      </a:endParaRPr>
                    </a:p>
                  </a:txBody>
                  <a:tcPr marL="0" marR="11592" marT="0" marB="2318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2568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8520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39408D-8F58-4304-891C-E460591DB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CODE</a:t>
            </a:r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933A67F-A2A2-4D86-8D1F-98F33E0788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1142185"/>
              </p:ext>
            </p:extLst>
          </p:nvPr>
        </p:nvGraphicFramePr>
        <p:xfrm>
          <a:off x="1203630" y="1954635"/>
          <a:ext cx="4890782" cy="2610374"/>
        </p:xfrm>
        <a:graphic>
          <a:graphicData uri="http://schemas.openxmlformats.org/drawingml/2006/table">
            <a:tbl>
              <a:tblPr/>
              <a:tblGrid>
                <a:gridCol w="915307">
                  <a:extLst>
                    <a:ext uri="{9D8B030D-6E8A-4147-A177-3AD203B41FA5}">
                      <a16:colId xmlns:a16="http://schemas.microsoft.com/office/drawing/2014/main" val="2377380055"/>
                    </a:ext>
                  </a:extLst>
                </a:gridCol>
                <a:gridCol w="3686603">
                  <a:extLst>
                    <a:ext uri="{9D8B030D-6E8A-4147-A177-3AD203B41FA5}">
                      <a16:colId xmlns:a16="http://schemas.microsoft.com/office/drawing/2014/main" val="4222498562"/>
                    </a:ext>
                  </a:extLst>
                </a:gridCol>
                <a:gridCol w="288872">
                  <a:extLst>
                    <a:ext uri="{9D8B030D-6E8A-4147-A177-3AD203B41FA5}">
                      <a16:colId xmlns:a16="http://schemas.microsoft.com/office/drawing/2014/main" val="4000040607"/>
                    </a:ext>
                  </a:extLst>
                </a:gridCol>
              </a:tblGrid>
              <a:tr h="2610374">
                <a:tc>
                  <a:txBody>
                    <a:bodyPr/>
                    <a:lstStyle/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3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4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5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6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7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8</a:t>
                      </a:r>
                    </a:p>
                    <a:p>
                      <a:pPr marL="0" marR="0" algn="r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dirty="0">
                          <a:solidFill>
                            <a:srgbClr val="AAAAAA"/>
                          </a:solidFill>
                          <a:effectLst/>
                          <a:latin typeface="Consolas" panose="020B0609020204030204" pitchFamily="49" charset="0"/>
                        </a:rPr>
                        <a:t>9</a:t>
                      </a:r>
                    </a:p>
                  </a:txBody>
                  <a:tcPr marL="37047" marR="37047" marT="37047" marB="37047" anchor="ctr">
                    <a:lnL>
                      <a:noFill/>
                    </a:lnL>
                    <a:lnR w="19050" cap="flat" cmpd="sng" algn="ctr">
                      <a:solidFill>
                        <a:srgbClr val="4F4F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86B3"/>
                          </a:solidFill>
                          <a:effectLst/>
                          <a:latin typeface="Consolas" panose="020B0609020204030204" pitchFamily="49" charset="0"/>
                        </a:rPr>
                        <a:t>#include</a:t>
                      </a: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200" dirty="0">
                          <a:solidFill>
                            <a:srgbClr val="FF3399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20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Servo.h</a:t>
                      </a:r>
                      <a:r>
                        <a:rPr lang="en-US" sz="1200" dirty="0">
                          <a:solidFill>
                            <a:srgbClr val="FF3399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200" dirty="0">
                        <a:solidFill>
                          <a:srgbClr val="F0F0F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Servo </a:t>
                      </a:r>
                      <a:r>
                        <a:rPr lang="en-US" sz="120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myservo</a:t>
                      </a: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F3399"/>
                          </a:solidFill>
                          <a:effectLst/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setup() {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 </a:t>
                      </a:r>
                      <a:r>
                        <a:rPr lang="en-US" sz="120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myservo.attach</a:t>
                      </a: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200" dirty="0">
                          <a:solidFill>
                            <a:srgbClr val="C10AFF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pPr marL="0" marR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200" dirty="0" err="1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myservo.write</a:t>
                      </a:r>
                      <a:r>
                        <a:rPr lang="en-US" sz="1200" dirty="0">
                          <a:solidFill>
                            <a:srgbClr val="F0F0F0"/>
                          </a:solidFill>
                          <a:effectLst/>
                          <a:latin typeface="Consolas" panose="020B0609020204030204" pitchFamily="49" charset="0"/>
                        </a:rPr>
                        <a:t>(x);</a:t>
                      </a:r>
                    </a:p>
                  </a:txBody>
                  <a:tcPr marL="0" marR="0" marT="37047" marB="37047" anchor="ctr">
                    <a:lnL w="19050" cap="flat" cmpd="sng" algn="ctr">
                      <a:solidFill>
                        <a:srgbClr val="4F4F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200" u="none" strike="noStrike" dirty="0" err="1">
                          <a:solidFill>
                            <a:srgbClr val="FFFFFF"/>
                          </a:solidFill>
                          <a:effectLst/>
                          <a:hlinkClick r:id="rId2"/>
                        </a:rPr>
                        <a:t>cs</a:t>
                      </a:r>
                      <a:endParaRPr lang="en-US" sz="1200" dirty="0">
                        <a:effectLst/>
                      </a:endParaRPr>
                    </a:p>
                  </a:txBody>
                  <a:tcPr marL="0" marR="12349" marT="0" marB="24698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27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2425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7636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22FD7A-0568-4289-8E06-BB8B142F1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610480"/>
            <a:ext cx="9905998" cy="1478570"/>
          </a:xfrm>
        </p:spPr>
        <p:txBody>
          <a:bodyPr/>
          <a:lstStyle/>
          <a:p>
            <a:r>
              <a:rPr lang="ko-KR" altLang="en-US" dirty="0"/>
              <a:t>트랙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405C347-11B1-43A5-81E3-8359945F1429}"/>
              </a:ext>
            </a:extLst>
          </p:cNvPr>
          <p:cNvSpPr/>
          <p:nvPr/>
        </p:nvSpPr>
        <p:spPr>
          <a:xfrm>
            <a:off x="1141414" y="1913926"/>
            <a:ext cx="9000876" cy="440298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46B8461-5EFB-4FB3-9DAB-5CCE454B3391}"/>
              </a:ext>
            </a:extLst>
          </p:cNvPr>
          <p:cNvCxnSpPr>
            <a:cxnSpLocks/>
          </p:cNvCxnSpPr>
          <p:nvPr/>
        </p:nvCxnSpPr>
        <p:spPr>
          <a:xfrm>
            <a:off x="8899580" y="2837766"/>
            <a:ext cx="0" cy="347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78D47CE-DBD5-4CDF-B45B-FACF2DD5244E}"/>
              </a:ext>
            </a:extLst>
          </p:cNvPr>
          <p:cNvCxnSpPr>
            <a:cxnSpLocks/>
          </p:cNvCxnSpPr>
          <p:nvPr/>
        </p:nvCxnSpPr>
        <p:spPr>
          <a:xfrm flipH="1">
            <a:off x="2412209" y="2837766"/>
            <a:ext cx="64873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F81E703-0EAC-48AE-AF49-ED11E2350AE2}"/>
              </a:ext>
            </a:extLst>
          </p:cNvPr>
          <p:cNvCxnSpPr>
            <a:cxnSpLocks/>
          </p:cNvCxnSpPr>
          <p:nvPr/>
        </p:nvCxnSpPr>
        <p:spPr>
          <a:xfrm>
            <a:off x="2412209" y="2837766"/>
            <a:ext cx="0" cy="7272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6CBE031-E127-4028-8991-3FB6CCA181B9}"/>
              </a:ext>
            </a:extLst>
          </p:cNvPr>
          <p:cNvCxnSpPr>
            <a:cxnSpLocks/>
          </p:cNvCxnSpPr>
          <p:nvPr/>
        </p:nvCxnSpPr>
        <p:spPr>
          <a:xfrm>
            <a:off x="2412209" y="3571596"/>
            <a:ext cx="64873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1900730-0690-41D9-A41C-0800D781305E}"/>
              </a:ext>
            </a:extLst>
          </p:cNvPr>
          <p:cNvCxnSpPr>
            <a:cxnSpLocks/>
          </p:cNvCxnSpPr>
          <p:nvPr/>
        </p:nvCxnSpPr>
        <p:spPr>
          <a:xfrm>
            <a:off x="1211624" y="4325083"/>
            <a:ext cx="65294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:a16="http://schemas.microsoft.com/office/drawing/2014/main" id="{BDCA91A9-32D9-4E20-B741-7F236BDC4F28}"/>
              </a:ext>
            </a:extLst>
          </p:cNvPr>
          <p:cNvSpPr/>
          <p:nvPr/>
        </p:nvSpPr>
        <p:spPr>
          <a:xfrm>
            <a:off x="9299775" y="5655151"/>
            <a:ext cx="442320" cy="4389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FA84F5A2-463F-4539-B375-E3539A4647F8}"/>
              </a:ext>
            </a:extLst>
          </p:cNvPr>
          <p:cNvCxnSpPr>
            <a:cxnSpLocks/>
          </p:cNvCxnSpPr>
          <p:nvPr/>
        </p:nvCxnSpPr>
        <p:spPr>
          <a:xfrm>
            <a:off x="2510502" y="5019602"/>
            <a:ext cx="63890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416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-0.01296 L 0.00026 -0.01296 C -0.00013 -0.0169 -0.00104 -0.02083 -0.00117 -0.02477 C -0.0013 -0.02754 -0.00065 -0.03009 -0.00039 -0.03287 C 6.25E-7 -0.0368 0.00065 -0.04074 0.00104 -0.04467 C 0.0013 -0.04676 0.00156 -0.04907 0.00182 -0.05116 C 0.00039 -0.05741 -0.00078 -0.06111 -0.00039 -0.06852 C -0.00039 -0.06991 0.00052 -0.07106 0.00104 -0.07245 C 0.00156 -0.07639 0.00182 -0.08055 0.0026 -0.08426 C 0.00299 -0.0868 0.00456 -0.08842 0.00482 -0.09097 C 0.00508 -0.09305 0.0043 -0.09537 0.00404 -0.09745 C 0.00391 -0.09884 0.00365 -0.10023 0.00325 -0.10139 C 0.00221 -0.10509 0.00117 -0.10648 -0.00039 -0.10926 C 0.00013 -0.11597 0.00104 -0.11736 -0.00039 -0.12268 C -0.00078 -0.12407 -0.00143 -0.12523 -0.00195 -0.12662 C -0.00234 -0.13148 -0.00221 -0.13657 -0.00339 -0.14097 C -0.01029 -0.16736 -0.00508 -0.12801 -0.00781 -0.15301 C -0.0043 -0.18403 -0.00807 -0.14838 -0.0056 -0.1794 C -0.00547 -0.18125 -0.00508 -0.18287 -0.00482 -0.18472 C -0.003 -0.19977 -0.00521 -0.18356 -0.00339 -0.19653 C -0.00313 -0.20139 -0.003 -0.20625 -0.0026 -0.21111 C -0.00234 -0.21504 -0.00169 -0.21898 -0.00117 -0.22292 C 0.00026 -0.2331 -0.00104 -0.21991 0.00026 -0.23217 C 0.00065 -0.23472 0.00078 -0.2375 0.00104 -0.24004 C 0.00143 -0.24375 0.0026 -0.25069 0.0026 -0.25069 C -0.00026 -0.25833 0.00221 -0.25069 -0.00039 -0.2625 C -0.00078 -0.26435 -0.00143 -0.26597 -0.00195 -0.26782 C -0.00273 -0.27083 -0.00339 -0.27407 -0.00417 -0.27708 C -0.00443 -0.27917 -0.00495 -0.28148 -0.00482 -0.28356 C -0.00404 -0.30486 -0.00247 -0.29004 -0.00417 -0.30208 C -0.00365 -0.30602 -0.003 -0.30995 -0.0026 -0.31412 C -0.00065 -0.34004 -0.00352 -0.32292 -0.00039 -0.33912 C -0.00065 -0.34051 -0.00117 -0.34167 -0.00117 -0.34305 C -0.00117 -0.3456 0.00078 -0.35787 0.00104 -0.35903 C 0.00182 -0.3618 0.00325 -0.36412 0.00404 -0.3669 C 0.00495 -0.37014 0.00547 -0.37384 0.00625 -0.37731 C 0.00651 -0.37963 0.00781 -0.39282 0.00781 -0.39467 C 0.00781 -0.3993 0.0069 -0.4044 0.00625 -0.40903 C 0.00651 -0.41042 0.00755 -0.41204 0.00703 -0.41319 C 0.00651 -0.41412 0.00547 -0.41111 0.00482 -0.4118 C 0.00404 -0.41227 0.00443 -0.41458 0.00404 -0.41574 C -0.00352 -0.43472 0.00612 -0.4044 -0.00195 -0.42893 C -0.00664 -0.44329 -0.00195 -0.43032 -0.0056 -0.44467 C -0.00625 -0.44722 -0.00729 -0.44907 -0.00781 -0.45139 C -0.01094 -0.46319 -0.00742 -0.45579 -0.01159 -0.46319 C -0.01185 -0.46504 -0.01185 -0.4669 -0.01224 -0.46852 C -0.01263 -0.46991 -0.01328 -0.47129 -0.0138 -0.47245 C -0.01615 -0.47824 -0.01784 -0.48148 -0.01979 -0.48704 C -0.02044 -0.48912 -0.02122 -0.49143 -0.02201 -0.49352 C -0.02253 -0.49537 -0.02266 -0.49745 -0.02344 -0.49884 C -0.02396 -0.5 -0.02487 -0.49977 -0.02565 -0.50023 C -0.02734 -0.50254 -0.02917 -0.5044 -0.03086 -0.50694 C -0.03164 -0.5081 -0.03216 -0.50972 -0.03307 -0.51088 C -0.03372 -0.51157 -0.03464 -0.51157 -0.03529 -0.51204 C -0.03607 -0.51273 -0.03672 -0.51435 -0.0375 -0.51481 C -0.03997 -0.51597 -0.04492 -0.51736 -0.04492 -0.51736 C -0.04974 -0.52176 -0.04635 -0.51944 -0.05313 -0.52129 C -0.05443 -0.52176 -0.0556 -0.52222 -0.0569 -0.52268 C -0.05781 -0.52315 -0.05885 -0.52384 -0.05977 -0.52407 C -0.0638 -0.52477 -0.06771 -0.52477 -0.07175 -0.52523 C -0.10807 -0.53009 -0.07513 -0.52754 -0.1319 -0.52917 C -0.13464 -0.52917 -0.16914 -0.52847 -0.17943 -0.52662 C -0.18242 -0.52616 -0.18529 -0.5243 -0.18828 -0.52407 C -0.19792 -0.52292 -0.20755 -0.52315 -0.21719 -0.52268 L -0.27969 -0.52407 C -0.2987 -0.52407 -0.31771 -0.52338 -0.33685 -0.52268 C -0.34349 -0.52245 -0.35013 -0.52176 -0.3569 -0.52129 L -0.3918 -0.51875 C -0.39805 -0.51504 -0.39089 -0.51898 -0.40508 -0.51481 C -0.40742 -0.51412 -0.40964 -0.51319 -0.41185 -0.51204 C -0.4125 -0.5118 -0.41328 -0.51088 -0.41406 -0.51088 C -0.41771 -0.50995 -0.42148 -0.50995 -0.42513 -0.50949 C -0.4276 -0.50903 -0.43008 -0.50856 -0.43255 -0.5081 L -0.47344 -0.50949 C -0.47787 -0.50972 -0.48229 -0.51018 -0.48685 -0.51088 C -0.49102 -0.51134 -0.49518 -0.51319 -0.49948 -0.51342 C -0.51276 -0.51435 -0.52617 -0.51435 -0.53958 -0.51481 L -0.58932 -0.51342 C -0.59167 -0.51342 -0.59375 -0.50879 -0.59518 -0.50694 C -0.59662 -0.50486 -0.59818 -0.50324 -0.59961 -0.50162 C -0.61367 -0.48657 -0.59909 -0.50278 -0.61302 -0.48958 C -0.61563 -0.48727 -0.6181 -0.48472 -0.62044 -0.48171 C -0.6319 -0.46782 -0.62318 -0.47616 -0.63008 -0.46991 C -0.63138 -0.46759 -0.63255 -0.46528 -0.63385 -0.46319 C -0.63477 -0.4618 -0.63594 -0.46088 -0.63685 -0.45926 C -0.64141 -0.45116 -0.63698 -0.45717 -0.6405 -0.44884 C -0.64141 -0.44676 -0.64245 -0.44514 -0.64349 -0.44352 C -0.64401 -0.44028 -0.64479 -0.4375 -0.64492 -0.43426 C -0.6457 -0.41875 -0.64232 -0.43287 -0.6457 -0.42106 C -0.64583 -0.41944 -0.64727 -0.40741 -0.64714 -0.40648 C -0.64688 -0.40393 -0.6457 -0.40208 -0.64492 -0.39977 C -0.64518 -0.39421 -0.6457 -0.38842 -0.6457 -0.38264 C -0.6457 -0.35278 -0.64271 -0.36574 -0.64648 -0.35231 C -0.64479 -0.33796 -0.64688 -0.35301 -0.64427 -0.34051 C -0.64297 -0.33472 -0.6444 -0.33287 -0.63971 -0.32986 C -0.63698 -0.32801 -0.63086 -0.32731 -0.63086 -0.32731 C -0.62292 -0.32153 -0.63138 -0.32708 -0.62344 -0.32338 C -0.62188 -0.32245 -0.62044 -0.32129 -0.61901 -0.3206 C -0.61654 -0.31944 -0.61406 -0.31898 -0.61159 -0.31805 C -0.61081 -0.31759 -0.61003 -0.31713 -0.60938 -0.31667 C -0.60755 -0.31574 -0.60586 -0.31481 -0.60417 -0.31412 C -0.60247 -0.31342 -0.60065 -0.31319 -0.59896 -0.31273 C -0.5974 -0.31227 -0.59596 -0.3118 -0.59453 -0.31134 C -0.59297 -0.31042 -0.59154 -0.30949 -0.58997 -0.30879 C -0.58828 -0.3081 -0.58659 -0.30787 -0.58477 -0.30741 C -0.5819 -0.30671 -0.57891 -0.30602 -0.57591 -0.30486 C -0.5737 -0.30393 -0.57148 -0.30278 -0.56927 -0.30208 C -0.56107 -0.29954 -0.54896 -0.3 -0.54245 -0.29954 C -0.52383 -0.29676 -0.5418 -0.30023 -0.5276 -0.2956 C -0.52565 -0.29491 -0.5237 -0.29467 -0.52175 -0.29421 C -0.51992 -0.29375 -0.51823 -0.29352 -0.51654 -0.29282 C -0.51159 -0.2912 -0.50938 -0.28958 -0.50469 -0.28889 C -0.49948 -0.28819 -0.49427 -0.28819 -0.48906 -0.28773 L -0.47487 -0.28634 L -0.46224 -0.28495 L -0.44219 -0.28241 C -0.43607 -0.28171 -0.42982 -0.28148 -0.4237 -0.28102 C -0.4207 -0.28055 -0.41771 -0.28055 -0.41471 -0.27963 C -0.40534 -0.27685 -0.40794 -0.2743 -0.39844 -0.27315 C -0.38997 -0.27199 -0.34115 -0.2706 -0.33971 -0.27037 L -0.32487 -0.26921 C -0.32044 -0.26875 -0.31602 -0.26805 -0.31159 -0.26782 C -0.2418 -0.26481 -0.22096 -0.26504 -0.14974 -0.26389 C -0.14596 -0.26342 -0.14206 -0.26435 -0.13854 -0.2625 C -0.13672 -0.26157 -0.12956 -0.25324 -0.12734 -0.2493 C -0.12643 -0.24768 -0.12448 -0.24236 -0.1237 -0.24004 C -0.12344 -0.23889 -0.12344 -0.23727 -0.12292 -0.23611 C -0.1224 -0.23449 -0.12122 -0.23379 -0.1207 -0.23217 C -0.11693 -0.21875 -0.12318 -0.23148 -0.11771 -0.22153 C -0.11823 -0.21782 -0.11901 -0.21157 -0.11992 -0.20833 C -0.12044 -0.20671 -0.12096 -0.20486 -0.12148 -0.20301 C -0.12188 -0.20185 -0.12227 -0.20023 -0.12292 -0.19907 C -0.12448 -0.19629 -0.12969 -0.19097 -0.13112 -0.18981 C -0.13294 -0.18866 -0.13503 -0.18819 -0.13711 -0.18727 C -0.14232 -0.18264 -0.13828 -0.18542 -0.14675 -0.18333 C -0.16354 -0.17917 -0.1474 -0.18148 -0.16823 -0.1794 C -0.18164 -0.17592 -0.16654 -0.1794 -0.19427 -0.17662 C -0.19622 -0.17662 -0.19818 -0.17592 -0.20013 -0.17546 C -0.20169 -0.175 -0.20313 -0.17407 -0.20469 -0.17407 C -0.21953 -0.17338 -0.23438 -0.17315 -0.24922 -0.17268 L -0.25807 -0.17153 C -0.26029 -0.17106 -0.2625 -0.17014 -0.26471 -0.17014 L -0.51133 -0.16875 L -0.54544 -0.16736 C -0.54948 -0.16713 -0.55339 -0.16643 -0.55729 -0.1662 L -0.57734 -0.16481 L -0.58255 -0.16342 L -0.58854 -0.16227 C -0.58997 -0.1618 -0.59154 -0.16134 -0.59297 -0.16088 C -0.59453 -0.15995 -0.59596 -0.15903 -0.5974 -0.15833 C -0.59844 -0.15764 -0.59948 -0.15764 -0.60039 -0.15694 C -0.60169 -0.15579 -0.60287 -0.15417 -0.60417 -0.15301 C -0.60599 -0.15139 -0.61016 -0.14861 -0.61224 -0.14629 C -0.61328 -0.14514 -0.61432 -0.14375 -0.61523 -0.14236 C -0.61471 -0.13889 -0.61445 -0.13518 -0.6138 -0.13171 C -0.61328 -0.1294 -0.61211 -0.12754 -0.61159 -0.12523 C -0.61094 -0.12268 -0.61068 -0.11991 -0.61003 -0.11736 C -0.60964 -0.11504 -0.60898 -0.11296 -0.60859 -0.11065 C -0.6069 -0.1 -0.60651 -0.09028 -0.6056 -0.07893 C -0.60586 -0.06319 -0.60573 -0.04722 -0.60638 -0.03148 C -0.60638 -0.0294 -0.60781 -0.02824 -0.60781 -0.02616 C -0.60781 -0.02338 -0.60469 -0.01759 -0.60417 -0.01551 C -0.60352 -0.01366 -0.60313 -0.01111 -0.6026 -0.00903 C -0.60313 -0.00555 -0.60417 0.00093 -0.60417 0.00417 C -0.60417 0.00648 -0.60365 0.00857 -0.60339 0.01088 C -0.60508 0.02269 -0.60482 0.01783 -0.60482 0.02523 L -0.61458 0.0294 " pathEditMode="relative" ptsTypes="AAAAAAAAAAAAAAAAAAAAAAAAAAAAAAAAAAAAAAAAAAAAAAAAAAAAAAAAAAAAAAAAAAAAAAAAAAAAAAAAAAAAAAAAAAAAAAAAAAAAAAAAAAAAAAAAAAAAAAAAAAAAAAAAAAAAAAAAAAAAAAAAAAAAAAAAAAAAAAAAAAAAAAA">
                                      <p:cBhvr>
                                        <p:cTn id="6" dur="4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회로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TM04033919[[fn=회로]]</Template>
  <TotalTime>51</TotalTime>
  <Words>364</Words>
  <Application>Microsoft Office PowerPoint</Application>
  <PresentationFormat>와이드스크린</PresentationFormat>
  <Paragraphs>150</Paragraphs>
  <Slides>12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맑은 고딕</vt:lpstr>
      <vt:lpstr>Arial</vt:lpstr>
      <vt:lpstr>Consolas</vt:lpstr>
      <vt:lpstr>Trebuchet MS</vt:lpstr>
      <vt:lpstr>Tw Cen MT</vt:lpstr>
      <vt:lpstr>회로</vt:lpstr>
      <vt:lpstr>2017_07_06 자율주행 자동차</vt:lpstr>
      <vt:lpstr>진행상황</vt:lpstr>
      <vt:lpstr>진행상황</vt:lpstr>
      <vt:lpstr>진행상황</vt:lpstr>
      <vt:lpstr>진행상황</vt:lpstr>
      <vt:lpstr>CODE</vt:lpstr>
      <vt:lpstr>CODE</vt:lpstr>
      <vt:lpstr>CODE</vt:lpstr>
      <vt:lpstr>트랙</vt:lpstr>
      <vt:lpstr>일정 계획</vt:lpstr>
      <vt:lpstr>자료 참고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2017_07_06 자율주행 자동차</dc:title>
  <dc:creator>Sihan Son</dc:creator>
  <cp:lastModifiedBy>Sihan Son</cp:lastModifiedBy>
  <cp:revision>8</cp:revision>
  <dcterms:created xsi:type="dcterms:W3CDTF">2017-07-05T14:21:14Z</dcterms:created>
  <dcterms:modified xsi:type="dcterms:W3CDTF">2017-07-05T15:15:36Z</dcterms:modified>
</cp:coreProperties>
</file>

<file path=docProps/thumbnail.jpeg>
</file>